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</p:sldIdLst>
  <p:sldSz cy="10287000" cx="18288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7" roundtripDataSignature="AMtx7mjNc+/YNcLH8ymYrqBQxJwnZmWC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slide" Target="slides/slide58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64" Type="http://schemas.openxmlformats.org/officeDocument/2006/relationships/slide" Target="slides/slide60.xml"/><Relationship Id="rId63" Type="http://schemas.openxmlformats.org/officeDocument/2006/relationships/slide" Target="slides/slide59.xml"/><Relationship Id="rId22" Type="http://schemas.openxmlformats.org/officeDocument/2006/relationships/slide" Target="slides/slide18.xml"/><Relationship Id="rId66" Type="http://schemas.openxmlformats.org/officeDocument/2006/relationships/slide" Target="slides/slide62.xml"/><Relationship Id="rId21" Type="http://schemas.openxmlformats.org/officeDocument/2006/relationships/slide" Target="slides/slide17.xml"/><Relationship Id="rId65" Type="http://schemas.openxmlformats.org/officeDocument/2006/relationships/slide" Target="slides/slide6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7" Type="http://customschemas.google.com/relationships/presentationmetadata" Target="metadata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56" name="Google Shape;56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02be9a5cdb_1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4" name="Google Shape;124;g202be9a5cdb_1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02be9a5cdb_1_1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2" name="Google Shape;132;g202be9a5cdb_1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db6f8ee8a9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2db6f8ee8a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8f6359f930_2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g28f6359f930_2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02be9a5cdb_0_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" name="Google Shape;153;g202be9a5cdb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02be9a5cdb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202be9a5cdb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02be9a5cdb_0_3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202be9a5cd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8f6359f930_1_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5" name="Google Shape;175;g28f6359f930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02be9a5cdb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202be9a5cdb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8f6359f930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9" name="Google Shape;189;g28f6359f930_1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" name="Google Shape;65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f6359f930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6" name="Google Shape;196;g28f6359f930_1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02be9a5cdb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202be9a5cdb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02be9a5cdb_0_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0" name="Google Shape;210;g202be9a5cdb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02be9a5cdb_1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202be9a5cdb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28f6359f930_1_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" name="Google Shape;225;g28f6359f930_1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02be9a5cdb_1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2" name="Google Shape;232;g202be9a5cdb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02be9a5cdb_0_7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9" name="Google Shape;239;g202be9a5cdb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28f6359f930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6" name="Google Shape;246;g28f6359f930_1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8f6359f930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g28f6359f930_1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28f6359f930_1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8" name="Google Shape;258;g28f6359f930_1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8f6359f930_2_1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2" name="Google Shape;72;g28f6359f930_2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8f6359f930_1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4" name="Google Shape;264;g28f6359f930_1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02d4559285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02d4559285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02d4559285_1_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202d4559285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8f6359f930_1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4" name="Google Shape;284;g28f6359f930_1_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28f6359f930_1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2" name="Google Shape;292;g28f6359f930_1_5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02be9a5cdb_1_8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9" name="Google Shape;299;g202be9a5cdb_1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02be9a5cdb_1_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6" name="Google Shape;306;g202be9a5cdb_1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8f6359f930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3" name="Google Shape;313;g28f6359f930_1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28f6359f930_1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19" name="Google Shape;319;g28f6359f930_1_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202be9a5cdb_1_5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6" name="Google Shape;326;g202be9a5cdb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78" name="Google Shape;78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02be9a5cdb_1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g202be9a5cdb_1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202be9a5cdb_1_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0" name="Google Shape;340;g202be9a5cdb_1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02be9a5cdb_1_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" name="Google Shape;347;g202be9a5cdb_1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02be9a5cdb_1_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4" name="Google Shape;354;g202be9a5cdb_1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02be9a5cdb_1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1" name="Google Shape;361;g202be9a5cdb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02be9a5cdb_1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8" name="Google Shape;368;g202be9a5cdb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02be9a5cdb_1_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5" name="Google Shape;375;g202be9a5cdb_1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202be9a5cdb_1_10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2" name="Google Shape;382;g202be9a5cdb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g202be9a5cdb_0_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9" name="Google Shape;389;g202be9a5cdb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8f6359f930_1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6" name="Google Shape;396;g28f6359f930_1_7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1ff24c3819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5" name="Google Shape;85;g1ff24c38199_0_2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8f6359f930_1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2" name="Google Shape;402;g28f6359f930_1_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02be9a5cdb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8" name="Google Shape;408;g202be9a5cd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02be9a5cdb_1_1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5" name="Google Shape;415;g202be9a5cdb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202be9a5cdb_1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g202be9a5cdb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202be9a5cdb_1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9" name="Google Shape;429;g202be9a5cdb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202d4559285_1_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202d4559285_1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8f6359f930_1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3" name="Google Shape;443;g28f6359f930_1_8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g1ff24c3819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49" name="Google Shape;449;g1ff24c38199_0_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g1ff24c38199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55" name="Google Shape;455;g1ff24c38199_0_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g28f6359f930_1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61" name="Google Shape;461;g28f6359f930_1_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8f6359f930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" name="Google Shape;92;g28f6359f930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02be9a5cdb_1_1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7" name="Google Shape;467;g202be9a5cdb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202be9a5cdb_1_1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3" name="Google Shape;473;g202be9a5cdb_1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79" name="Google Shape;479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1ff24c3819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9" name="Google Shape;99;g1ff24c38199_0_2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6" name="Google Shape;106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5" name="Google Shape;115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image" Target="../media/image13.png"/><Relationship Id="rId6" Type="http://schemas.openxmlformats.org/officeDocument/2006/relationships/image" Target="../media/image31.png"/><Relationship Id="rId7" Type="http://schemas.openxmlformats.org/officeDocument/2006/relationships/image" Target="../media/image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2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Relationship Id="rId3" Type="http://schemas.openxmlformats.org/officeDocument/2006/relationships/image" Target="../media/image2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jpg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5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12.png"/><Relationship Id="rId4" Type="http://schemas.openxmlformats.org/officeDocument/2006/relationships/image" Target="../media/image15.png"/><Relationship Id="rId5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a">
  <p:cSld name="Capa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8;p1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8"/>
          <p:cNvSpPr txBox="1"/>
          <p:nvPr>
            <p:ph type="ctrTitle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3755A"/>
              </a:buClr>
              <a:buSzPts val="9200"/>
              <a:buFont typeface="Calibri"/>
              <a:buNone/>
              <a:defRPr b="1" i="0" sz="9200" u="none" cap="none" strike="noStrike">
                <a:solidFill>
                  <a:srgbClr val="23755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10" name="Google Shape;10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35368" y="678647"/>
            <a:ext cx="8343712" cy="2135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54676" y="9109915"/>
            <a:ext cx="1225590" cy="965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617486" y="7124700"/>
            <a:ext cx="1006194" cy="1628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18"/>
          <p:cNvPicPr preferRelativeResize="0"/>
          <p:nvPr/>
        </p:nvPicPr>
        <p:blipFill rotWithShape="1">
          <a:blip r:embed="rId6">
            <a:alphaModFix/>
          </a:blip>
          <a:srcRect b="2091" l="0" r="0" t="0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18"/>
          <p:cNvPicPr preferRelativeResize="0"/>
          <p:nvPr/>
        </p:nvPicPr>
        <p:blipFill rotWithShape="1">
          <a:blip r:embed="rId7">
            <a:alphaModFix/>
          </a:blip>
          <a:srcRect b="2145" l="0" r="0" t="0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18"/>
          <p:cNvSpPr txBox="1"/>
          <p:nvPr>
            <p:ph idx="1" type="body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E5447"/>
              </a:buClr>
              <a:buSzPts val="4300"/>
              <a:buFont typeface="Arial"/>
              <a:buNone/>
              <a:defRPr b="1" i="0" sz="4300" u="none" cap="none" strike="noStrike">
                <a:solidFill>
                  <a:srgbClr val="4E54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00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00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Google Shape;16;p18"/>
          <p:cNvSpPr txBox="1"/>
          <p:nvPr>
            <p:ph idx="2" type="body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4E5447"/>
              </a:buClr>
              <a:buSzPts val="4300"/>
              <a:buFont typeface="Arial"/>
              <a:buNone/>
              <a:defRPr b="1" i="0" sz="4300" u="none" cap="none" strike="noStrike">
                <a:solidFill>
                  <a:srgbClr val="4E544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00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00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ndo Azul">
  <p:cSld name="Fundo Azul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oogle Shape;18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19"/>
          <p:cNvSpPr txBox="1"/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4603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Calibri"/>
              <a:buNone/>
              <a:defRPr b="1" i="0" sz="6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" name="Google Shape;20;p19"/>
          <p:cNvSpPr txBox="1"/>
          <p:nvPr>
            <p:ph idx="1" type="body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b="0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1">
  <p:cSld name="Conteúdo 1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21"/>
          <p:cNvSpPr txBox="1"/>
          <p:nvPr>
            <p:ph type="ctrTitle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  <a:defRPr b="1" i="0" sz="7000" u="none" cap="none" strike="noStrike">
                <a:solidFill>
                  <a:srgbClr val="4765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Google Shape;24;p21"/>
          <p:cNvSpPr txBox="1"/>
          <p:nvPr>
            <p:ph idx="1" type="body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rgbClr val="565755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5657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5" name="Google Shape;25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55510" y="458039"/>
            <a:ext cx="4889463" cy="125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údo 2">
  <p:cSld name="Conteúdo 2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22"/>
          <p:cNvSpPr txBox="1"/>
          <p:nvPr>
            <p:ph type="ctrTitle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  <a:defRPr b="1" i="0" sz="7000" u="none" cap="none" strike="noStrike">
                <a:solidFill>
                  <a:srgbClr val="4765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rgbClr val="565755"/>
              </a:buClr>
              <a:buSzPts val="3000"/>
              <a:buFont typeface="Arial"/>
              <a:buNone/>
              <a:defRPr b="0" i="0" sz="3000" u="none" cap="none" strike="noStrike">
                <a:solidFill>
                  <a:srgbClr val="56575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30" name="Google Shape;30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55510" y="458039"/>
            <a:ext cx="4889463" cy="1251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m Azul">
  <p:cSld name="Fim Azul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4"/>
          <p:cNvSpPr txBox="1"/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78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400"/>
              <a:buFont typeface="Calibri"/>
              <a:buNone/>
              <a:defRPr b="1" i="0" sz="9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34" name="Google Shape;34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7399" y="735710"/>
            <a:ext cx="9533203" cy="25104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35;p24"/>
          <p:cNvGrpSpPr/>
          <p:nvPr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36" name="Google Shape;36;p24"/>
            <p:cNvSpPr/>
            <p:nvPr/>
          </p:nvSpPr>
          <p:spPr>
            <a:xfrm>
              <a:off x="7353300" y="8902699"/>
              <a:ext cx="3600450" cy="1397000"/>
            </a:xfrm>
            <a:custGeom>
              <a:rect b="b" l="l" r="r" t="t"/>
              <a:pathLst>
                <a:path extrusionOk="0" h="1397000" w="360045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7" name="Google Shape;37;p2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" name="Google Shape;38;p2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ndo Verde">
  <p:cSld name="Fundo Verde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0"/>
          <p:cNvSpPr txBox="1"/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4603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Calibri"/>
              <a:buNone/>
              <a:defRPr b="1" i="0" sz="63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2" name="Google Shape;42;p20"/>
          <p:cNvSpPr txBox="1"/>
          <p:nvPr>
            <p:ph idx="1" type="body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ctr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  <a:defRPr b="0" i="0" sz="5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b="0" i="0" sz="2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de título">
  <p:cSld name="Slide de título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/>
          <p:nvPr>
            <p:ph idx="1" type="body"/>
          </p:nvPr>
        </p:nvSpPr>
        <p:spPr>
          <a:xfrm>
            <a:off x="714317" y="2730717"/>
            <a:ext cx="16859369" cy="6699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buClr>
                <a:srgbClr val="2E75B5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57200" lvl="1" marL="914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19100" lvl="2" marL="1371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b="0" i="0" sz="3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0050" lvl="3" marL="1828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0050" lvl="4" marL="22860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0050" lvl="5" marL="27432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0050" lvl="6" marL="32004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0050" lvl="7" marL="36576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0050" lvl="8" marL="4114800" marR="0" rtl="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b="0" i="0" sz="2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5" name="Google Shape;45;p23"/>
          <p:cNvSpPr txBox="1"/>
          <p:nvPr>
            <p:ph type="title"/>
          </p:nvPr>
        </p:nvSpPr>
        <p:spPr>
          <a:xfrm>
            <a:off x="935089" y="498984"/>
            <a:ext cx="13144592" cy="17281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5400"/>
              <a:buFont typeface="Calibri"/>
              <a:buNone/>
              <a:defRPr b="1" i="0" sz="5400" u="none" cap="none" strike="noStrike">
                <a:solidFill>
                  <a:srgbClr val="2E75B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m Verde">
  <p:cSld name="Fim Verd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25"/>
          <p:cNvSpPr txBox="1"/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978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400"/>
              <a:buFont typeface="Calibri"/>
              <a:buNone/>
              <a:defRPr b="1" i="0" sz="9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pic>
        <p:nvPicPr>
          <p:cNvPr id="49" name="Google Shape;49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77399" y="735710"/>
            <a:ext cx="9533203" cy="251041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Google Shape;50;p25"/>
          <p:cNvGrpSpPr/>
          <p:nvPr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51" name="Google Shape;51;p25"/>
            <p:cNvSpPr/>
            <p:nvPr/>
          </p:nvSpPr>
          <p:spPr>
            <a:xfrm>
              <a:off x="7353300" y="8902699"/>
              <a:ext cx="3600450" cy="1397000"/>
            </a:xfrm>
            <a:custGeom>
              <a:rect b="b" l="l" r="r" t="t"/>
              <a:pathLst>
                <a:path extrusionOk="0" h="1397000" w="360045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52" name="Google Shape;52;p25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" name="Google Shape;53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ncbi.nlm.nih.gov/pmc/articles/PMC501825/#" TargetMode="External"/><Relationship Id="rId4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ncbi.nlm.nih.gov/pmc/articles/PMC501825/#" TargetMode="External"/><Relationship Id="rId4" Type="http://schemas.openxmlformats.org/officeDocument/2006/relationships/image" Target="../media/image28.png"/><Relationship Id="rId5" Type="http://schemas.openxmlformats.org/officeDocument/2006/relationships/image" Target="../media/image3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1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jpg"/><Relationship Id="rId4" Type="http://schemas.openxmlformats.org/officeDocument/2006/relationships/image" Target="../media/image4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6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Relationship Id="rId4" Type="http://schemas.openxmlformats.org/officeDocument/2006/relationships/image" Target="../media/image4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2.jpg"/><Relationship Id="rId4" Type="http://schemas.openxmlformats.org/officeDocument/2006/relationships/image" Target="../media/image57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86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6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9.png"/><Relationship Id="rId4" Type="http://schemas.openxmlformats.org/officeDocument/2006/relationships/image" Target="../media/image4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png"/><Relationship Id="rId4" Type="http://schemas.openxmlformats.org/officeDocument/2006/relationships/image" Target="../media/image5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9.png"/><Relationship Id="rId4" Type="http://schemas.openxmlformats.org/officeDocument/2006/relationships/image" Target="../media/image6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png"/><Relationship Id="rId4" Type="http://schemas.openxmlformats.org/officeDocument/2006/relationships/image" Target="../media/image5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6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9.png"/><Relationship Id="rId4" Type="http://schemas.openxmlformats.org/officeDocument/2006/relationships/image" Target="../media/image69.jpg"/><Relationship Id="rId5" Type="http://schemas.openxmlformats.org/officeDocument/2006/relationships/image" Target="../media/image7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png"/><Relationship Id="rId4" Type="http://schemas.openxmlformats.org/officeDocument/2006/relationships/image" Target="../media/image65.jpg"/><Relationship Id="rId5" Type="http://schemas.openxmlformats.org/officeDocument/2006/relationships/image" Target="../media/image5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8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7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Relationship Id="rId4" Type="http://schemas.openxmlformats.org/officeDocument/2006/relationships/image" Target="../media/image66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9.png"/><Relationship Id="rId4" Type="http://schemas.openxmlformats.org/officeDocument/2006/relationships/image" Target="../media/image67.jpg"/><Relationship Id="rId5" Type="http://schemas.openxmlformats.org/officeDocument/2006/relationships/image" Target="../media/image6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7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1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3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4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7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83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81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5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9.png"/><Relationship Id="rId4" Type="http://schemas.openxmlformats.org/officeDocument/2006/relationships/image" Target="../media/image7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9.png"/><Relationship Id="rId4" Type="http://schemas.openxmlformats.org/officeDocument/2006/relationships/image" Target="../media/image25.jpg"/><Relationship Id="rId5" Type="http://schemas.openxmlformats.org/officeDocument/2006/relationships/image" Target="../media/image2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9.png"/><Relationship Id="rId4" Type="http://schemas.openxmlformats.org/officeDocument/2006/relationships/image" Target="../media/image8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92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93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73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90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89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9.png"/><Relationship Id="rId4" Type="http://schemas.openxmlformats.org/officeDocument/2006/relationships/image" Target="../media/image80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9.png"/><Relationship Id="rId4" Type="http://schemas.openxmlformats.org/officeDocument/2006/relationships/image" Target="../media/image82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9.png"/><Relationship Id="rId4" Type="http://schemas.openxmlformats.org/officeDocument/2006/relationships/image" Target="../media/image88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29.png"/><Relationship Id="rId4" Type="http://schemas.openxmlformats.org/officeDocument/2006/relationships/image" Target="../media/image9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4.jpg"/><Relationship Id="rId4" Type="http://schemas.openxmlformats.org/officeDocument/2006/relationships/image" Target="../media/image24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20.png"/><Relationship Id="rId4" Type="http://schemas.openxmlformats.org/officeDocument/2006/relationships/hyperlink" Target="mailto:jgbertacchi@gmail.com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32.jpg"/><Relationship Id="rId5" Type="http://schemas.openxmlformats.org/officeDocument/2006/relationships/image" Target="../media/image3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Relationship Id="rId4" Type="http://schemas.openxmlformats.org/officeDocument/2006/relationships/image" Target="../media/image38.jpg"/><Relationship Id="rId5" Type="http://schemas.openxmlformats.org/officeDocument/2006/relationships/image" Target="../media/image3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9.png"/><Relationship Id="rId4" Type="http://schemas.openxmlformats.org/officeDocument/2006/relationships/image" Target="../media/image40.png"/><Relationship Id="rId5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/>
          <p:nvPr>
            <p:ph type="ctrTitle"/>
          </p:nvPr>
        </p:nvSpPr>
        <p:spPr>
          <a:xfrm>
            <a:off x="1012508" y="4573044"/>
            <a:ext cx="14682604" cy="15259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3333"/>
              </a:lnSpc>
              <a:spcBef>
                <a:spcPts val="0"/>
              </a:spcBef>
              <a:spcAft>
                <a:spcPts val="0"/>
              </a:spcAft>
              <a:buClr>
                <a:srgbClr val="23755A"/>
              </a:buClr>
              <a:buSzPts val="6000"/>
              <a:buFont typeface="Calibri"/>
              <a:buNone/>
            </a:pPr>
            <a:r>
              <a:rPr lang="pt-BR" sz="6000"/>
              <a:t>Microscopia Eletrônica de Transmissão - </a:t>
            </a:r>
            <a:endParaRPr sz="6000"/>
          </a:p>
          <a:p>
            <a:pPr indent="0" lvl="0" marL="0" rtl="0" algn="l">
              <a:lnSpc>
                <a:spcPct val="153333"/>
              </a:lnSpc>
              <a:spcBef>
                <a:spcPts val="0"/>
              </a:spcBef>
              <a:spcAft>
                <a:spcPts val="0"/>
              </a:spcAft>
              <a:buClr>
                <a:srgbClr val="23755A"/>
              </a:buClr>
              <a:buSzPts val="6000"/>
              <a:buFont typeface="Calibri"/>
              <a:buNone/>
            </a:pPr>
            <a:r>
              <a:rPr lang="pt-BR" sz="6000"/>
              <a:t>Um exame fora de moda? </a:t>
            </a:r>
            <a:endParaRPr sz="6000"/>
          </a:p>
          <a:p>
            <a:pPr indent="0" lvl="0" marL="0" rtl="0" algn="l">
              <a:lnSpc>
                <a:spcPct val="153333"/>
              </a:lnSpc>
              <a:spcBef>
                <a:spcPts val="0"/>
              </a:spcBef>
              <a:spcAft>
                <a:spcPts val="0"/>
              </a:spcAft>
              <a:buClr>
                <a:srgbClr val="23755A"/>
              </a:buClr>
              <a:buSzPts val="6000"/>
              <a:buFont typeface="Calibri"/>
              <a:buNone/>
            </a:pPr>
            <a:r>
              <a:t/>
            </a:r>
            <a:endParaRPr sz="6000"/>
          </a:p>
        </p:txBody>
      </p:sp>
      <p:sp>
        <p:nvSpPr>
          <p:cNvPr id="59" name="Google Shape;59;p1"/>
          <p:cNvSpPr txBox="1"/>
          <p:nvPr>
            <p:ph idx="1" type="body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5447"/>
              </a:buClr>
              <a:buSzPts val="4300"/>
              <a:buNone/>
            </a:pPr>
            <a:r>
              <a:rPr lang="pt-BR"/>
              <a:t>Dr João Guilherme Ferreira Bertacchi</a:t>
            </a:r>
            <a:endParaRPr/>
          </a:p>
        </p:txBody>
      </p:sp>
      <p:sp>
        <p:nvSpPr>
          <p:cNvPr id="60" name="Google Shape;60;p1"/>
          <p:cNvSpPr txBox="1"/>
          <p:nvPr>
            <p:ph idx="2" type="body"/>
          </p:nvPr>
        </p:nvSpPr>
        <p:spPr>
          <a:xfrm>
            <a:off x="1463925" y="8141900"/>
            <a:ext cx="14231100" cy="51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5447"/>
              </a:buClr>
              <a:buSzPts val="4300"/>
              <a:buNone/>
            </a:pPr>
            <a:r>
              <a:rPr lang="pt-BR" sz="4100"/>
              <a:t>Médico Assistente, HCFMUSP e IAMSPE </a:t>
            </a:r>
            <a:endParaRPr sz="4100"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E5447"/>
              </a:buClr>
              <a:buSzPts val="4300"/>
              <a:buNone/>
            </a:pPr>
            <a:r>
              <a:rPr lang="pt-BR" sz="4100"/>
              <a:t>Assessor médico, Grupo Fleury</a:t>
            </a:r>
            <a:endParaRPr sz="4100"/>
          </a:p>
        </p:txBody>
      </p:sp>
      <p:pic>
        <p:nvPicPr>
          <p:cNvPr id="61" name="Google Shape;6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508" y="3417932"/>
            <a:ext cx="3521392" cy="32572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1012508" y="6689115"/>
            <a:ext cx="3521392" cy="325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02be9a5cdb_1_92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pt-BR"/>
              <a:t>Qual a importância da ME?</a:t>
            </a:r>
            <a:endParaRPr/>
          </a:p>
        </p:txBody>
      </p:sp>
      <p:sp>
        <p:nvSpPr>
          <p:cNvPr id="127" name="Google Shape;127;g202be9a5cdb_1_92"/>
          <p:cNvSpPr txBox="1"/>
          <p:nvPr>
            <p:ph idx="1" type="body"/>
          </p:nvPr>
        </p:nvSpPr>
        <p:spPr>
          <a:xfrm>
            <a:off x="13582950" y="9202851"/>
            <a:ext cx="3962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rPr lang="pt-BR" sz="2600" u="sng">
                <a:solidFill>
                  <a:srgbClr val="376FAA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 Clin Pathol.</a:t>
            </a:r>
            <a:r>
              <a:rPr lang="pt-BR" sz="2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1994 Feb; 47(2): 126–128.</a:t>
            </a:r>
            <a:endParaRPr sz="4400"/>
          </a:p>
        </p:txBody>
      </p:sp>
      <p:sp>
        <p:nvSpPr>
          <p:cNvPr id="128" name="Google Shape;128;g202be9a5cdb_1_92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rPr b="1" lang="pt-BR" sz="3500">
                <a:solidFill>
                  <a:schemeClr val="dk1"/>
                </a:solidFill>
              </a:rPr>
              <a:t>ME foi essencial para o diagnóstico final:  25%</a:t>
            </a:r>
            <a:endParaRPr b="1" sz="3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rPr b="1" lang="pt-BR" sz="3500">
                <a:solidFill>
                  <a:schemeClr val="dk1"/>
                </a:solidFill>
              </a:rPr>
              <a:t>ME contribuiu para o diagnóstico final: 53%</a:t>
            </a:r>
            <a:endParaRPr b="1" sz="35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3500">
                <a:solidFill>
                  <a:schemeClr val="dk1"/>
                </a:solidFill>
              </a:rPr>
              <a:t>ME não contribuiu para o diagnóstico final: 22%</a:t>
            </a:r>
            <a:endParaRPr sz="3500">
              <a:solidFill>
                <a:schemeClr val="dk1"/>
              </a:solidFill>
            </a:endParaRPr>
          </a:p>
        </p:txBody>
      </p:sp>
      <p:pic>
        <p:nvPicPr>
          <p:cNvPr id="129" name="Google Shape;129;g202be9a5cdb_1_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012574" y="3003475"/>
            <a:ext cx="8275426" cy="5598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02be9a5cdb_1_118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pt-BR"/>
              <a:t>Qual a importância da ME?</a:t>
            </a:r>
            <a:endParaRPr/>
          </a:p>
        </p:txBody>
      </p:sp>
      <p:sp>
        <p:nvSpPr>
          <p:cNvPr id="135" name="Google Shape;135;g202be9a5cdb_1_118"/>
          <p:cNvSpPr txBox="1"/>
          <p:nvPr>
            <p:ph idx="1" type="body"/>
          </p:nvPr>
        </p:nvSpPr>
        <p:spPr>
          <a:xfrm>
            <a:off x="13583125" y="7847202"/>
            <a:ext cx="3962100" cy="19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rPr lang="pt-BR" sz="2600" u="sng">
                <a:solidFill>
                  <a:srgbClr val="376FAA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 Clin Pathol.</a:t>
            </a:r>
            <a:r>
              <a:rPr lang="pt-BR" sz="2600">
                <a:solidFill>
                  <a:srgbClr val="21212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 1994 Feb; 47(2): 126–128.</a:t>
            </a:r>
            <a:endParaRPr sz="4400"/>
          </a:p>
        </p:txBody>
      </p:sp>
      <p:pic>
        <p:nvPicPr>
          <p:cNvPr id="136" name="Google Shape;136;g202be9a5cdb_1_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475" y="2634212"/>
            <a:ext cx="8837550" cy="589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g202be9a5cdb_1_1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84025" y="3528049"/>
            <a:ext cx="9062425" cy="4104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db6f8ee8a9_0_0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143" name="Google Shape;143;g2db6f8ee8a9_0_0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rPr b="1" lang="pt-BR" sz="6700">
                <a:solidFill>
                  <a:srgbClr val="FF0000"/>
                </a:solidFill>
              </a:rPr>
              <a:t>MICROSCOPIA ELETRÔNICA SÓ TEM UTILIDADE EM ASSOCIAÇÃO COM A HISTÓRIA CLÍNICA, MO E IF</a:t>
            </a:r>
            <a:endParaRPr b="1" sz="67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f6359f930_2_5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149" name="Google Shape;149;g28f6359f930_2_5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150" name="Google Shape;150;g28f6359f930_2_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5986" y="2"/>
            <a:ext cx="13716020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02be9a5cdb_0_4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156" name="Google Shape;156;g202be9a5cdb_0_4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157" name="Google Shape;157;g202be9a5cdb_0_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00435" y="-35775"/>
            <a:ext cx="10287124" cy="1028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02be9a5cdb_0_33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163" name="Google Shape;163;g202be9a5cdb_0_33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164" name="Google Shape;164;g202be9a5cdb_0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1881" y="0"/>
            <a:ext cx="10287124" cy="1028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02be9a5cdb_0_39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170" name="Google Shape;170;g202be9a5cdb_0_39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171" name="Google Shape;171;g202be9a5cdb_0_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172" y="0"/>
            <a:ext cx="13512757" cy="1013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202be9a5cdb_0_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637625" y="0"/>
            <a:ext cx="5650375" cy="4237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f6359f930_1_10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178" name="Google Shape;178;g28f6359f930_1_10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179" name="Google Shape;179;g28f6359f930_1_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7350" y="638525"/>
            <a:ext cx="12013299" cy="900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02be9a5cdb_0_14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185" name="Google Shape;185;g202be9a5cdb_0_14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186" name="Google Shape;186;g202be9a5cdb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7622" y="76200"/>
            <a:ext cx="13512757" cy="1013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8f6359f930_1_18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/>
              <a:t>Slide Title</a:t>
            </a:r>
            <a:endParaRPr/>
          </a:p>
        </p:txBody>
      </p:sp>
      <p:pic>
        <p:nvPicPr>
          <p:cNvPr id="192" name="Google Shape;192;g28f6359f930_1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8f6359f930_1_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2939" y="530200"/>
            <a:ext cx="12302125" cy="9226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"/>
          <p:cNvSpPr txBox="1"/>
          <p:nvPr>
            <p:ph type="ctrTitle"/>
          </p:nvPr>
        </p:nvSpPr>
        <p:spPr>
          <a:xfrm>
            <a:off x="1000325" y="525593"/>
            <a:ext cx="16287350" cy="1216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4603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300"/>
              <a:buFont typeface="Calibri"/>
              <a:buNone/>
            </a:pPr>
            <a:r>
              <a:rPr lang="pt-BR"/>
              <a:t>Declaração de Conflito de Interesse</a:t>
            </a:r>
            <a:endParaRPr/>
          </a:p>
        </p:txBody>
      </p:sp>
      <p:sp>
        <p:nvSpPr>
          <p:cNvPr id="68" name="Google Shape;68;p3"/>
          <p:cNvSpPr txBox="1"/>
          <p:nvPr>
            <p:ph idx="1" type="body"/>
          </p:nvPr>
        </p:nvSpPr>
        <p:spPr>
          <a:xfrm>
            <a:off x="1000125" y="3113323"/>
            <a:ext cx="16287750" cy="492626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rPr lang="pt-BR"/>
              <a:t>Dr. João Guilherme Bertacchi afirma ter conflitos</a:t>
            </a:r>
            <a:br>
              <a:rPr lang="pt-BR"/>
            </a:br>
            <a:r>
              <a:rPr lang="pt-BR"/>
              <a:t> de interesse a declarar</a:t>
            </a:r>
            <a:endParaRPr/>
          </a:p>
          <a:p>
            <a:pPr indent="0" lvl="0" marL="0" rtl="0" algn="ctr">
              <a:lnSpc>
                <a:spcPct val="133333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</a:pPr>
            <a:r>
              <a:t/>
            </a:r>
            <a:endParaRPr sz="3000"/>
          </a:p>
          <a:p>
            <a:pPr indent="0" lvl="0" marL="0" rtl="0" algn="ctr">
              <a:lnSpc>
                <a:spcPct val="153846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</a:pPr>
            <a:r>
              <a:rPr lang="pt-BR" sz="2600"/>
              <a:t>Exigência da RDC Nº 96/08 da ANVISA</a:t>
            </a:r>
            <a:endParaRPr/>
          </a:p>
          <a:p>
            <a:pPr indent="0" lvl="0" marL="0" rtl="0" algn="ctr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</a:pPr>
            <a:r>
              <a:t/>
            </a:r>
            <a:endParaRPr/>
          </a:p>
        </p:txBody>
      </p:sp>
      <p:pic>
        <p:nvPicPr>
          <p:cNvPr id="69" name="Google Shape;6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82874" y="1690912"/>
            <a:ext cx="6522253" cy="515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f6359f930_1_23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/>
              <a:t>Slide Title</a:t>
            </a:r>
            <a:endParaRPr/>
          </a:p>
        </p:txBody>
      </p:sp>
      <p:pic>
        <p:nvPicPr>
          <p:cNvPr id="199" name="Google Shape;199;g28f6359f930_1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g28f6359f930_1_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2" y="0"/>
            <a:ext cx="13715999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02be9a5cdb_0_21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206" name="Google Shape;206;g202be9a5cdb_0_21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207" name="Google Shape;207;g202be9a5cdb_0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4125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02be9a5cdb_0_52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213" name="Google Shape;213;g202be9a5cdb_0_52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214" name="Google Shape;214;g202be9a5cdb_0_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724975"/>
            <a:ext cx="9983551" cy="74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g202be9a5cdb_0_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04451" y="1724963"/>
            <a:ext cx="9983551" cy="7487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02be9a5cdb_1_7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221" name="Google Shape;221;g202be9a5cdb_1_7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222" name="Google Shape;222;g202be9a5cdb_1_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4126" y="0"/>
            <a:ext cx="13715951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8f6359f930_1_96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228" name="Google Shape;228;g28f6359f930_1_96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229" name="Google Shape;229;g28f6359f930_1_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64883" y="246475"/>
            <a:ext cx="12243001" cy="9182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02be9a5cdb_1_1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235" name="Google Shape;235;g202be9a5cdb_1_1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236" name="Google Shape;236;g202be9a5cdb_1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4122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02be9a5cdb_0_77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242" name="Google Shape;242;g202be9a5cdb_0_77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243" name="Google Shape;243;g202be9a5cdb_0_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2526" y="-76200"/>
            <a:ext cx="13715951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g28f6359f930_1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g28f6359f930_1_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44439" y="268825"/>
            <a:ext cx="12999124" cy="9749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28f6359f930_1_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g28f6359f930_1_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8302" y="193687"/>
            <a:ext cx="13199500" cy="989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g28f6359f930_1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g28f6359f930_1_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67890" y="-88588"/>
            <a:ext cx="13952234" cy="10464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8f6359f930_2_11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75" name="Google Shape;75;g28f6359f930_2_11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rPr b="1" lang="pt-BR" sz="6700">
                <a:solidFill>
                  <a:srgbClr val="FF0000"/>
                </a:solidFill>
              </a:rPr>
              <a:t>MICROSCOPIA ELETRÔNICA É UM EXAME DE HISTOPATOLOGIA ULTRAESTRUTURAL!!!</a:t>
            </a:r>
            <a:endParaRPr b="1" sz="67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g28f6359f930_1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8f6359f930_1_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90975" y="-8"/>
            <a:ext cx="13716001" cy="10287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02d4559285_1_0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g202d4559285_1_0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g202d4559285_1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22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02d4559285_1_6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g202d4559285_1_6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81" name="Google Shape;281;g202d4559285_1_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6022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8f6359f930_1_48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/>
              <a:t>Slide Title</a:t>
            </a:r>
            <a:endParaRPr/>
          </a:p>
        </p:txBody>
      </p:sp>
      <p:pic>
        <p:nvPicPr>
          <p:cNvPr id="287" name="Google Shape;287;g28f6359f930_1_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g28f6359f930_1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6325" y="875250"/>
            <a:ext cx="8841298" cy="884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g28f6359f930_1_4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213675" y="875263"/>
            <a:ext cx="8841298" cy="884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g28f6359f930_1_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28f6359f930_1_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19525" y="1654474"/>
            <a:ext cx="9304075" cy="697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g28f6359f930_1_5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304075" y="1664175"/>
            <a:ext cx="9304058" cy="697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202be9a5cdb_1_86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302" name="Google Shape;302;g202be9a5cdb_1_86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303" name="Google Shape;303;g202be9a5cdb_1_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3226" y="0"/>
            <a:ext cx="13715951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202be9a5cdb_1_80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309" name="Google Shape;309;g202be9a5cdb_1_80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310" name="Google Shape;310;g202be9a5cdb_1_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22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g28f6359f930_1_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28f6359f930_1_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2" y="0"/>
            <a:ext cx="13715999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g28f6359f930_1_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28f6359f930_1_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727513"/>
            <a:ext cx="9109299" cy="6831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g28f6359f930_1_6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78698" y="1727514"/>
            <a:ext cx="9109302" cy="68319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02be9a5cdb_1_56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329" name="Google Shape;329;g202be9a5cdb_1_56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330" name="Google Shape;330;g202be9a5cdb_1_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4122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/>
          <p:nvPr>
            <p:ph type="ctrTitle"/>
          </p:nvPr>
        </p:nvSpPr>
        <p:spPr>
          <a:xfrm>
            <a:off x="575174" y="524175"/>
            <a:ext cx="131010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53333"/>
              </a:lnSpc>
              <a:spcBef>
                <a:spcPts val="0"/>
              </a:spcBef>
              <a:spcAft>
                <a:spcPts val="0"/>
              </a:spcAft>
              <a:buClr>
                <a:srgbClr val="23755A"/>
              </a:buClr>
              <a:buSzPts val="6000"/>
              <a:buFont typeface="Calibri"/>
              <a:buNone/>
            </a:pPr>
            <a:r>
              <a:rPr lang="pt-BR" sz="6000">
                <a:solidFill>
                  <a:srgbClr val="23755A"/>
                </a:solidFill>
              </a:rPr>
              <a:t>Microscopia Eletrônica de Transmissão</a:t>
            </a:r>
            <a:endParaRPr/>
          </a:p>
        </p:txBody>
      </p:sp>
      <p:pic>
        <p:nvPicPr>
          <p:cNvPr id="81" name="Google Shape;8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575186" y="1631188"/>
            <a:ext cx="3234724" cy="299212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7"/>
          <p:cNvSpPr txBox="1"/>
          <p:nvPr>
            <p:ph idx="1" type="body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pt-B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SOBRE A TÉCNICA: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Char char="-"/>
            </a:pPr>
            <a:r>
              <a:rPr lang="pt-B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fixada em </a:t>
            </a:r>
            <a:r>
              <a:rPr b="1" lang="pt-B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Glutaraldeído tamponado (2,5%)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</a:pPr>
            <a:r>
              <a:rPr lang="pt-B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Eventualmente em Formalina 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9144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3000"/>
              <a:buNone/>
            </a:pPr>
            <a:r>
              <a:rPr lang="pt-B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b="1" lang="pt-B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Excepcionalmente: Recuperado de material parafinado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3000"/>
              <a:buChar char="-"/>
            </a:pPr>
            <a:r>
              <a:rPr lang="pt-B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Posteriormente fixado em tetróxido de ósmio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-"/>
            </a:pPr>
            <a:r>
              <a:rPr lang="pt-B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Embutido em bloco de Resina Epóxi (Spur)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-"/>
            </a:pPr>
            <a:r>
              <a:rPr lang="pt-B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Cortado em cortes semifinos (1 micrômetro) para avaliação de representatividade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-"/>
            </a:pPr>
            <a:r>
              <a:rPr lang="pt-B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Amostra clivada para priorizar áreas de interesse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Char char="-"/>
            </a:pPr>
            <a:r>
              <a:rPr lang="pt-B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Cortado em cortes Ultrafinos de 70-90 nanômetros (0,07 micrômetro)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-"/>
            </a:pPr>
            <a:r>
              <a:rPr lang="pt-BR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Impregnado (“corado”) com sais de chumbo e urânio</a:t>
            </a:r>
            <a:endParaRPr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202be9a5cdb_1_61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336" name="Google Shape;336;g202be9a5cdb_1_61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337" name="Google Shape;337;g202be9a5cdb_1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4122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02be9a5cdb_1_71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343" name="Google Shape;343;g202be9a5cdb_1_71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344" name="Google Shape;344;g202be9a5cdb_1_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4122" y="32530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02be9a5cdb_1_32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350" name="Google Shape;350;g202be9a5cdb_1_32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351" name="Google Shape;351;g202be9a5cdb_1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4123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02be9a5cdb_1_37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357" name="Google Shape;357;g202be9a5cdb_1_37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358" name="Google Shape;358;g202be9a5cdb_1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22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202be9a5cdb_1_47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364" name="Google Shape;364;g202be9a5cdb_1_47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365" name="Google Shape;365;g202be9a5cdb_1_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23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02be9a5cdb_1_42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371" name="Google Shape;371;g202be9a5cdb_1_42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372" name="Google Shape;372;g202be9a5cdb_1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22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02be9a5cdb_1_97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378" name="Google Shape;378;g202be9a5cdb_1_97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379" name="Google Shape;379;g202be9a5cdb_1_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24123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02be9a5cdb_1_102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385" name="Google Shape;385;g202be9a5cdb_1_102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386" name="Google Shape;386;g202be9a5cdb_1_10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22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202be9a5cdb_0_66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392" name="Google Shape;392;g202be9a5cdb_0_66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393" name="Google Shape;393;g202be9a5cdb_0_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86022" y="15240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g28f6359f930_1_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g28f6359f930_1_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0" y="0"/>
            <a:ext cx="13715999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g1ff24c38199_0_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g1ff24c38199_0_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41575" y="1905338"/>
            <a:ext cx="8883549" cy="666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g1ff24c38199_0_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400" y="1905324"/>
            <a:ext cx="8883549" cy="6662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g28f6359f930_1_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g28f6359f930_1_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86000" y="62725"/>
            <a:ext cx="13715999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202be9a5cdb_0_61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411" name="Google Shape;411;g202be9a5cdb_0_61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412" name="Google Shape;412;g202be9a5cdb_0_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19956" y="-124550"/>
            <a:ext cx="14048083" cy="1053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02be9a5cdb_1_13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418" name="Google Shape;418;g202be9a5cdb_1_13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419" name="Google Shape;419;g202be9a5cdb_1_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22525" y="-76200"/>
            <a:ext cx="13919148" cy="1043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02be9a5cdb_1_18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425" name="Google Shape;425;g202be9a5cdb_1_18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426" name="Google Shape;426;g202be9a5cdb_1_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87622" y="76200"/>
            <a:ext cx="13512757" cy="10134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02be9a5cdb_1_23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sp>
        <p:nvSpPr>
          <p:cNvPr id="432" name="Google Shape;432;g202be9a5cdb_1_23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433" name="Google Shape;433;g202be9a5cdb_1_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4122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02d4559285_1_12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g202d4559285_1_12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24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40" name="Google Shape;440;g202d4559285_1_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24122" y="0"/>
            <a:ext cx="13715958" cy="10286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g28f6359f930_1_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g28f6359f930_1_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5364" y="562013"/>
            <a:ext cx="12217274" cy="9162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g1ff24c38199_0_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1ff24c38199_0_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28600" y="706950"/>
            <a:ext cx="11830800" cy="887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g1ff24c38199_0_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1ff24c38199_0_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6801" y="533100"/>
            <a:ext cx="12294398" cy="9220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Google Shape;463;g28f6359f930_1_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28f6359f930_1_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00500" y="0"/>
            <a:ext cx="10287002" cy="10287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8f6359f930_1_0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t/>
            </a:r>
            <a:endParaRPr/>
          </a:p>
        </p:txBody>
      </p:sp>
      <p:pic>
        <p:nvPicPr>
          <p:cNvPr id="95" name="Google Shape;95;g28f6359f930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4274" y="1984675"/>
            <a:ext cx="8967282" cy="6725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g28f6359f930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11548" y="1984675"/>
            <a:ext cx="8967268" cy="6725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202be9a5cdb_1_127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pt-BR"/>
              <a:t>Situações nas quais a ME é indispensável: </a:t>
            </a:r>
            <a:endParaRPr/>
          </a:p>
        </p:txBody>
      </p:sp>
      <p:sp>
        <p:nvSpPr>
          <p:cNvPr id="470" name="Google Shape;470;g202be9a5cdb_1_127"/>
          <p:cNvSpPr txBox="1"/>
          <p:nvPr>
            <p:ph idx="1" type="body"/>
          </p:nvPr>
        </p:nvSpPr>
        <p:spPr>
          <a:xfrm>
            <a:off x="819150" y="3236875"/>
            <a:ext cx="16725900" cy="655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rPr lang="pt-BR" sz="4800"/>
              <a:t>. Podocitopatias (Lesões mínimas)</a:t>
            </a:r>
            <a:endParaRPr sz="4800"/>
          </a:p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rPr lang="pt-BR" sz="4800"/>
              <a:t>. Colagenopatias (Alport, Membranas finas)</a:t>
            </a:r>
            <a:endParaRPr sz="4800"/>
          </a:p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rPr lang="pt-BR" sz="4800"/>
              <a:t>. Glomerulopatias relacionadas ao C3</a:t>
            </a:r>
            <a:endParaRPr sz="4800"/>
          </a:p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rPr lang="pt-BR" sz="4800"/>
              <a:t>. Doenças com depósitos organizados (Amiloide, fibrilar, imunotactóide)</a:t>
            </a:r>
            <a:endParaRPr sz="480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02be9a5cdb_1_132"/>
          <p:cNvSpPr txBox="1"/>
          <p:nvPr>
            <p:ph type="ctrTitle"/>
          </p:nvPr>
        </p:nvSpPr>
        <p:spPr>
          <a:xfrm>
            <a:off x="575186" y="524177"/>
            <a:ext cx="11666100" cy="12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SzPts val="7000"/>
              <a:buNone/>
            </a:pPr>
            <a:r>
              <a:rPr lang="pt-BR"/>
              <a:t>Conclusões: </a:t>
            </a:r>
            <a:endParaRPr/>
          </a:p>
        </p:txBody>
      </p:sp>
      <p:sp>
        <p:nvSpPr>
          <p:cNvPr id="476" name="Google Shape;476;g202be9a5cdb_1_132"/>
          <p:cNvSpPr txBox="1"/>
          <p:nvPr>
            <p:ph idx="1" type="body"/>
          </p:nvPr>
        </p:nvSpPr>
        <p:spPr>
          <a:xfrm>
            <a:off x="819150" y="2336038"/>
            <a:ext cx="16725900" cy="62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rPr b="1" lang="pt-BR" sz="4000"/>
              <a:t>. A microscopia eletrônica é uma ferramenta FUNDAMENTAL na patologia renal  (no mundo ideal, para todos os casos)</a:t>
            </a:r>
            <a:endParaRPr b="1" sz="4000"/>
          </a:p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rPr b="1" lang="pt-BR" sz="4000"/>
              <a:t>. Indispensável que seja realizado com a metodologia correta (coleta, processamento, análise)</a:t>
            </a:r>
            <a:endParaRPr b="1" sz="4000"/>
          </a:p>
          <a:p>
            <a:pPr indent="0" lvl="0" marL="0" rtl="0" algn="l">
              <a:lnSpc>
                <a:spcPct val="120000"/>
              </a:lnSpc>
              <a:spcBef>
                <a:spcPts val="24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3"/>
          <p:cNvSpPr txBox="1"/>
          <p:nvPr>
            <p:ph type="ctrTitle"/>
          </p:nvPr>
        </p:nvSpPr>
        <p:spPr>
          <a:xfrm>
            <a:off x="2286000" y="4922882"/>
            <a:ext cx="13716000" cy="11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78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400"/>
              <a:buFont typeface="Calibri"/>
              <a:buNone/>
            </a:pPr>
            <a:r>
              <a:rPr lang="pt-BR"/>
              <a:t>OBRIGADO!</a:t>
            </a:r>
            <a:endParaRPr/>
          </a:p>
        </p:txBody>
      </p:sp>
      <p:pic>
        <p:nvPicPr>
          <p:cNvPr id="482" name="Google Shape;482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14018" y="6057900"/>
            <a:ext cx="7859964" cy="620938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p13"/>
          <p:cNvSpPr txBox="1"/>
          <p:nvPr/>
        </p:nvSpPr>
        <p:spPr>
          <a:xfrm>
            <a:off x="3779550" y="6799575"/>
            <a:ext cx="10728900" cy="18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Contato: </a:t>
            </a:r>
            <a:r>
              <a:rPr b="1" lang="pt-BR" sz="4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João</a:t>
            </a:r>
            <a:r>
              <a:rPr b="1" lang="pt-BR" sz="4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 Bertacchi  </a:t>
            </a:r>
            <a:endParaRPr b="1" sz="40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 u="sng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jgbertacchi@gmail.com</a:t>
            </a:r>
            <a:endParaRPr b="1" sz="40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rPr>
              <a:t>(11) 94985-3060</a:t>
            </a:r>
            <a:endParaRPr b="1" sz="4000">
              <a:solidFill>
                <a:schemeClr val="lt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1ff24c38199_0_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5" cy="480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1ff24c38199_0_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945200"/>
            <a:ext cx="9156076" cy="6867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1ff24c38199_0_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156075" y="1945200"/>
            <a:ext cx="9156076" cy="6867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8"/>
          <p:cNvSpPr txBox="1"/>
          <p:nvPr>
            <p:ph type="ctrTitle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109" name="Google Shape;109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 rot="10800000">
            <a:off x="575186" y="1631188"/>
            <a:ext cx="3234724" cy="299212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8"/>
          <p:cNvSpPr txBox="1"/>
          <p:nvPr>
            <p:ph idx="1" type="body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565755"/>
              </a:buClr>
              <a:buSzPts val="3000"/>
              <a:buNone/>
            </a:pPr>
            <a:r>
              <a:t/>
            </a:r>
            <a:endParaRPr/>
          </a:p>
        </p:txBody>
      </p:sp>
      <p:pic>
        <p:nvPicPr>
          <p:cNvPr id="111" name="Google Shape;111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241153" y="2922350"/>
            <a:ext cx="4662000" cy="47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95681" y="2530750"/>
            <a:ext cx="9906448" cy="557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"/>
          <p:cNvSpPr txBox="1"/>
          <p:nvPr>
            <p:ph type="ctrTitle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31428"/>
              </a:lnSpc>
              <a:spcBef>
                <a:spcPts val="0"/>
              </a:spcBef>
              <a:spcAft>
                <a:spcPts val="0"/>
              </a:spcAft>
              <a:buClr>
                <a:srgbClr val="476559"/>
              </a:buClr>
              <a:buSzPts val="7000"/>
              <a:buFont typeface="Calibri"/>
              <a:buNone/>
            </a:pPr>
            <a:r>
              <a:rPr lang="pt-BR"/>
              <a:t>Desafios</a:t>
            </a:r>
            <a:endParaRPr/>
          </a:p>
        </p:txBody>
      </p:sp>
      <p:pic>
        <p:nvPicPr>
          <p:cNvPr id="118" name="Google Shape;11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" y="1661040"/>
            <a:ext cx="2757714" cy="480167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9"/>
          <p:cNvSpPr txBox="1"/>
          <p:nvPr>
            <p:ph idx="1" type="body"/>
          </p:nvPr>
        </p:nvSpPr>
        <p:spPr>
          <a:xfrm>
            <a:off x="819150" y="2336050"/>
            <a:ext cx="8490900" cy="470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400"/>
              <a:buChar char="-"/>
            </a:pPr>
            <a:r>
              <a:rPr lang="pt-BR" sz="4400"/>
              <a:t>Técnicos treinados </a:t>
            </a:r>
            <a:endParaRPr sz="4400"/>
          </a:p>
          <a:p>
            <a:pPr indent="-457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400"/>
              <a:buChar char="-"/>
            </a:pPr>
            <a:r>
              <a:rPr lang="pt-BR" sz="4400"/>
              <a:t>Alto custo de processamento</a:t>
            </a:r>
            <a:endParaRPr sz="4400"/>
          </a:p>
          <a:p>
            <a:pPr indent="-457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400"/>
              <a:buChar char="-"/>
            </a:pPr>
            <a:r>
              <a:rPr lang="pt-BR" sz="4400"/>
              <a:t>Alto custo do microscópio eletrônico</a:t>
            </a:r>
            <a:endParaRPr sz="4400"/>
          </a:p>
          <a:p>
            <a:pPr indent="-4572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4400"/>
              <a:buChar char="-"/>
            </a:pPr>
            <a:r>
              <a:rPr lang="pt-BR" sz="4400"/>
              <a:t>Disponibilidade de equipamentos </a:t>
            </a:r>
            <a:endParaRPr sz="4400"/>
          </a:p>
        </p:txBody>
      </p:sp>
      <p:pic>
        <p:nvPicPr>
          <p:cNvPr id="120" name="Google Shape;12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18100" y="2141208"/>
            <a:ext cx="6191250" cy="619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68588" y="6850825"/>
            <a:ext cx="5769150" cy="294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ongresso de Patologia">
  <a:themeElements>
    <a:clrScheme name="Tema do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2024-02-22T18:43:09Z</dcterms:created>
  <dc:creator>Alexsander Verrone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